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7" r:id="rId3"/>
    <p:sldId id="261" r:id="rId4"/>
    <p:sldId id="258" r:id="rId5"/>
    <p:sldId id="262" r:id="rId6"/>
    <p:sldId id="259" r:id="rId7"/>
    <p:sldId id="26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61" d="100"/>
          <a:sy n="61" d="100"/>
        </p:scale>
        <p:origin x="17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3C406-D415-46A3-B004-F30ACEF43D13}" type="datetimeFigureOut">
              <a:rPr lang="cs-CZ" smtClean="0"/>
              <a:t>07.02.2026</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A0B15-0D04-4D72-9D47-E67293C300FE}" type="slidenum">
              <a:rPr lang="cs-CZ" smtClean="0"/>
              <a:t>‹#›</a:t>
            </a:fld>
            <a:endParaRPr lang="cs-CZ"/>
          </a:p>
        </p:txBody>
      </p:sp>
    </p:spTree>
    <p:extLst>
      <p:ext uri="{BB962C8B-B14F-4D97-AF65-F5344CB8AC3E}">
        <p14:creationId xmlns:p14="http://schemas.microsoft.com/office/powerpoint/2010/main" val="13768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C425639E-04D6-460E-8209-7E75D8CB779A}" type="datetimeFigureOut">
              <a:rPr lang="cs-CZ" smtClean="0"/>
              <a:t>07.02.2026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179791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425639E-04D6-460E-8209-7E75D8CB779A}" type="datetimeFigureOut">
              <a:rPr lang="cs-CZ" smtClean="0"/>
              <a:t>07.02.2026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67086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425639E-04D6-460E-8209-7E75D8CB779A}" type="datetimeFigureOut">
              <a:rPr lang="cs-CZ" smtClean="0"/>
              <a:t>07.02.2026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9693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425639E-04D6-460E-8209-7E75D8CB779A}" type="datetimeFigureOut">
              <a:rPr lang="cs-CZ" smtClean="0"/>
              <a:t>07.02.2026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2925730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425639E-04D6-460E-8209-7E75D8CB779A}" type="datetimeFigureOut">
              <a:rPr lang="cs-CZ" smtClean="0"/>
              <a:t>07.02.2026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1213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425639E-04D6-460E-8209-7E75D8CB779A}" type="datetimeFigureOut">
              <a:rPr lang="cs-CZ" smtClean="0"/>
              <a:t>07.02.2026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2072662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25639E-04D6-460E-8209-7E75D8CB779A}" type="datetimeFigureOut">
              <a:rPr lang="cs-CZ" smtClean="0"/>
              <a:t>07.02.2026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2335046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25639E-04D6-460E-8209-7E75D8CB779A}" type="datetimeFigureOut">
              <a:rPr lang="cs-CZ" smtClean="0"/>
              <a:t>07.02.2026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149124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25639E-04D6-460E-8209-7E75D8CB779A}" type="datetimeFigureOut">
              <a:rPr lang="cs-CZ" smtClean="0"/>
              <a:t>07.02.2026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143688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425639E-04D6-460E-8209-7E75D8CB779A}" type="datetimeFigureOut">
              <a:rPr lang="cs-CZ" smtClean="0"/>
              <a:t>07.02.2026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331047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cs-CZ"/>
              <a:t>Kliknutím lze upravit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25639E-04D6-460E-8209-7E75D8CB779A}" type="datetimeFigureOut">
              <a:rPr lang="cs-CZ" smtClean="0"/>
              <a:t>07.02.2026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330829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25639E-04D6-460E-8209-7E75D8CB779A}" type="datetimeFigureOut">
              <a:rPr lang="cs-CZ" smtClean="0"/>
              <a:t>07.02.2026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83721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25639E-04D6-460E-8209-7E75D8CB779A}" type="datetimeFigureOut">
              <a:rPr lang="cs-CZ" smtClean="0"/>
              <a:t>07.02.2026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340077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5639E-04D6-460E-8209-7E75D8CB779A}" type="datetimeFigureOut">
              <a:rPr lang="cs-CZ" smtClean="0"/>
              <a:t>07.02.2026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49163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425639E-04D6-460E-8209-7E75D8CB779A}" type="datetimeFigureOut">
              <a:rPr lang="cs-CZ" smtClean="0"/>
              <a:t>07.02.2026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27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425639E-04D6-460E-8209-7E75D8CB779A}" type="datetimeFigureOut">
              <a:rPr lang="cs-CZ" smtClean="0"/>
              <a:t>07.02.2026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822412E-C832-4BE7-B6CD-C31EEF22D459}" type="slidenum">
              <a:rPr lang="cs-CZ" smtClean="0"/>
              <a:t>‹#›</a:t>
            </a:fld>
            <a:endParaRPr lang="cs-CZ"/>
          </a:p>
        </p:txBody>
      </p:sp>
    </p:spTree>
    <p:extLst>
      <p:ext uri="{BB962C8B-B14F-4D97-AF65-F5344CB8AC3E}">
        <p14:creationId xmlns:p14="http://schemas.microsoft.com/office/powerpoint/2010/main" val="203547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25639E-04D6-460E-8209-7E75D8CB779A}" type="datetimeFigureOut">
              <a:rPr lang="cs-CZ" smtClean="0"/>
              <a:t>07.02.2026</a:t>
            </a:fld>
            <a:endParaRPr lang="cs-CZ"/>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822412E-C832-4BE7-B6CD-C31EEF22D459}" type="slidenum">
              <a:rPr lang="cs-CZ" smtClean="0"/>
              <a:t>‹#›</a:t>
            </a:fld>
            <a:endParaRPr lang="cs-CZ"/>
          </a:p>
        </p:txBody>
      </p:sp>
    </p:spTree>
    <p:extLst>
      <p:ext uri="{BB962C8B-B14F-4D97-AF65-F5344CB8AC3E}">
        <p14:creationId xmlns:p14="http://schemas.microsoft.com/office/powerpoint/2010/main" val="37742429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tif"/></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en.wikipedia.org/wiki/Image:Cell_membrane_detailed_diagram.svg"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isopsoc.org/Isoprenoids2026.html" TargetMode="External"/><Relationship Id="rId4" Type="http://schemas.openxmlformats.org/officeDocument/2006/relationships/hyperlink" Target="https://isopso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B5F8C4C5-5306-B787-DB3F-A42C30CB0DAF}"/>
              </a:ext>
            </a:extLst>
          </p:cNvPr>
          <p:cNvSpPr>
            <a:spLocks noGrp="1"/>
          </p:cNvSpPr>
          <p:nvPr>
            <p:ph type="sldNum" sz="quarter" idx="12"/>
          </p:nvPr>
        </p:nvSpPr>
        <p:spPr/>
        <p:txBody>
          <a:bodyPr/>
          <a:lstStyle/>
          <a:p>
            <a:fld id="{0822412E-C832-4BE7-B6CD-C31EEF22D459}" type="slidenum">
              <a:rPr lang="cs-CZ" smtClean="0"/>
              <a:t>1</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AE0F2C05-05F8-ECBE-99DF-07492216D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sp>
        <p:nvSpPr>
          <p:cNvPr id="8" name="TextovéPole 7">
            <a:extLst>
              <a:ext uri="{FF2B5EF4-FFF2-40B4-BE49-F238E27FC236}">
                <a16:creationId xmlns:a16="http://schemas.microsoft.com/office/drawing/2014/main" id="{CCA3444C-BB4E-977F-111F-D63D4684CA12}"/>
              </a:ext>
            </a:extLst>
          </p:cNvPr>
          <p:cNvSpPr txBox="1"/>
          <p:nvPr/>
        </p:nvSpPr>
        <p:spPr>
          <a:xfrm>
            <a:off x="1024758" y="2444680"/>
            <a:ext cx="6231320" cy="2369880"/>
          </a:xfrm>
          <a:prstGeom prst="rect">
            <a:avLst/>
          </a:prstGeom>
          <a:noFill/>
        </p:spPr>
        <p:txBody>
          <a:bodyPr wrap="square">
            <a:spAutoFit/>
          </a:bodyPr>
          <a:lstStyle/>
          <a:p>
            <a:r>
              <a:rPr lang="cs-CZ" sz="3600" dirty="0">
                <a:latin typeface="Boecklins Universe" panose="020B7200000000000000" pitchFamily="34" charset="0"/>
                <a:ea typeface="Boecklins Universe" panose="020B7200000000000000" pitchFamily="34" charset="0"/>
              </a:rPr>
              <a:t>26</a:t>
            </a:r>
            <a:r>
              <a:rPr lang="cs-CZ" sz="3600" baseline="30000" dirty="0">
                <a:latin typeface="Boecklins Universe" panose="020B7200000000000000" pitchFamily="34" charset="0"/>
                <a:ea typeface="Boecklins Universe" panose="020B7200000000000000" pitchFamily="34" charset="0"/>
              </a:rPr>
              <a:t>th</a:t>
            </a:r>
            <a:r>
              <a:rPr lang="cs-CZ" sz="3600" dirty="0">
                <a:latin typeface="Boecklins Universe" panose="020B7200000000000000" pitchFamily="34" charset="0"/>
                <a:ea typeface="Boecklins Universe" panose="020B7200000000000000" pitchFamily="34" charset="0"/>
              </a:rPr>
              <a:t> </a:t>
            </a:r>
            <a:r>
              <a:rPr lang="cs-CZ" sz="3600" dirty="0" err="1">
                <a:latin typeface="Boecklins Universe" panose="020B7200000000000000" pitchFamily="34" charset="0"/>
                <a:ea typeface="Boecklins Universe" panose="020B7200000000000000" pitchFamily="34" charset="0"/>
              </a:rPr>
              <a:t>Isoprenoid</a:t>
            </a:r>
            <a:r>
              <a:rPr lang="cs-CZ" sz="3600" dirty="0">
                <a:latin typeface="Boecklins Universe" panose="020B7200000000000000" pitchFamily="34" charset="0"/>
                <a:ea typeface="Boecklins Universe" panose="020B7200000000000000" pitchFamily="34" charset="0"/>
              </a:rPr>
              <a:t> </a:t>
            </a:r>
            <a:r>
              <a:rPr lang="cs-CZ" sz="3600" dirty="0" err="1">
                <a:latin typeface="Boecklins Universe" panose="020B7200000000000000" pitchFamily="34" charset="0"/>
                <a:ea typeface="Boecklins Universe" panose="020B7200000000000000" pitchFamily="34" charset="0"/>
              </a:rPr>
              <a:t>Conference</a:t>
            </a:r>
            <a:endParaRPr lang="cs-CZ" sz="3600" dirty="0">
              <a:latin typeface="Boecklins Universe" panose="020B7200000000000000" pitchFamily="34" charset="0"/>
              <a:ea typeface="Boecklins Universe" panose="020B7200000000000000" pitchFamily="34" charset="0"/>
            </a:endParaRPr>
          </a:p>
          <a:p>
            <a:r>
              <a:rPr lang="cs-CZ" sz="2800" dirty="0" err="1">
                <a:latin typeface="Boecklins Universe" panose="020B7200000000000000" pitchFamily="34" charset="0"/>
                <a:ea typeface="Boecklins Universe" panose="020B7200000000000000" pitchFamily="34" charset="0"/>
              </a:rPr>
              <a:t>September</a:t>
            </a:r>
            <a:r>
              <a:rPr lang="cs-CZ" sz="2800" dirty="0">
                <a:latin typeface="Boecklins Universe" panose="020B7200000000000000" pitchFamily="34" charset="0"/>
                <a:ea typeface="Boecklins Universe" panose="020B7200000000000000" pitchFamily="34" charset="0"/>
              </a:rPr>
              <a:t> 15 - 17, 2026</a:t>
            </a:r>
          </a:p>
          <a:p>
            <a:r>
              <a:rPr lang="cs-CZ" sz="2800" dirty="0">
                <a:latin typeface="Boecklins Universe" panose="020B7200000000000000" pitchFamily="34" charset="0"/>
                <a:ea typeface="Boecklins Universe" panose="020B7200000000000000" pitchFamily="34" charset="0"/>
              </a:rPr>
              <a:t>Prague 1, </a:t>
            </a:r>
          </a:p>
          <a:p>
            <a:r>
              <a:rPr lang="cs-CZ" sz="2800" dirty="0">
                <a:latin typeface="Boecklins Universe" panose="020B7200000000000000" pitchFamily="34" charset="0"/>
                <a:ea typeface="Boecklins Universe" panose="020B7200000000000000" pitchFamily="34" charset="0"/>
              </a:rPr>
              <a:t>Novotného lávka 200/5,</a:t>
            </a:r>
          </a:p>
          <a:p>
            <a:r>
              <a:rPr lang="cs-CZ" sz="2800" dirty="0">
                <a:latin typeface="Boecklins Universe" panose="020B7200000000000000" pitchFamily="34" charset="0"/>
                <a:ea typeface="Boecklins Universe" panose="020B7200000000000000" pitchFamily="34" charset="0"/>
              </a:rPr>
              <a:t>Czech Republic</a:t>
            </a:r>
          </a:p>
        </p:txBody>
      </p:sp>
    </p:spTree>
    <p:extLst>
      <p:ext uri="{BB962C8B-B14F-4D97-AF65-F5344CB8AC3E}">
        <p14:creationId xmlns:p14="http://schemas.microsoft.com/office/powerpoint/2010/main" val="425034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FA38B-281B-62D2-6C18-59EFC6C6E048}"/>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BC949C71-E20D-EDE9-0118-685C67111B2B}"/>
              </a:ext>
            </a:extLst>
          </p:cNvPr>
          <p:cNvSpPr>
            <a:spLocks noGrp="1"/>
          </p:cNvSpPr>
          <p:nvPr>
            <p:ph type="sldNum" sz="quarter" idx="12"/>
          </p:nvPr>
        </p:nvSpPr>
        <p:spPr/>
        <p:txBody>
          <a:bodyPr/>
          <a:lstStyle/>
          <a:p>
            <a:fld id="{0822412E-C832-4BE7-B6CD-C31EEF22D459}" type="slidenum">
              <a:rPr lang="cs-CZ" smtClean="0"/>
              <a:t>2</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F9B57C9A-C8D1-951D-49CD-30CBBD8EB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sp>
        <p:nvSpPr>
          <p:cNvPr id="2" name="TextovéPole 1">
            <a:extLst>
              <a:ext uri="{FF2B5EF4-FFF2-40B4-BE49-F238E27FC236}">
                <a16:creationId xmlns:a16="http://schemas.microsoft.com/office/drawing/2014/main" id="{B6AB3A64-13AC-CDC2-5011-DB89441FAA87}"/>
              </a:ext>
            </a:extLst>
          </p:cNvPr>
          <p:cNvSpPr txBox="1"/>
          <p:nvPr/>
        </p:nvSpPr>
        <p:spPr>
          <a:xfrm>
            <a:off x="465667" y="2043441"/>
            <a:ext cx="7018867" cy="1200329"/>
          </a:xfrm>
          <a:prstGeom prst="rect">
            <a:avLst/>
          </a:prstGeom>
          <a:noFill/>
        </p:spPr>
        <p:txBody>
          <a:bodyPr wrap="square" rtlCol="0">
            <a:spAutoFit/>
          </a:bodyPr>
          <a:lstStyle/>
          <a:p>
            <a:r>
              <a:rPr lang="en-GB" noProof="0" dirty="0"/>
              <a:t>Traditional meeting on the natural products that from historical reasons bears the name Isoprenoid Conference is to be held at the complex of buildings on the Vltava riverbank, where is the Czech Chemical Society located, together with tens of other societies.</a:t>
            </a:r>
          </a:p>
        </p:txBody>
      </p:sp>
      <p:pic>
        <p:nvPicPr>
          <p:cNvPr id="5" name="Obrázek 4" descr="Obsah obrázku budova, venku, jezero, voda&#10;&#10;Obsah generovaný pomocí AI může být nesprávný.">
            <a:extLst>
              <a:ext uri="{FF2B5EF4-FFF2-40B4-BE49-F238E27FC236}">
                <a16:creationId xmlns:a16="http://schemas.microsoft.com/office/drawing/2014/main" id="{0A753A1C-F496-FECA-9878-BDFB66946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61" y="3283738"/>
            <a:ext cx="4986005" cy="3489039"/>
          </a:xfrm>
          <a:prstGeom prst="rect">
            <a:avLst/>
          </a:prstGeom>
        </p:spPr>
      </p:pic>
      <p:sp>
        <p:nvSpPr>
          <p:cNvPr id="7" name="TextovéPole 6">
            <a:extLst>
              <a:ext uri="{FF2B5EF4-FFF2-40B4-BE49-F238E27FC236}">
                <a16:creationId xmlns:a16="http://schemas.microsoft.com/office/drawing/2014/main" id="{0AAB505B-6511-B2FA-6570-D655AE2FCA94}"/>
              </a:ext>
            </a:extLst>
          </p:cNvPr>
          <p:cNvSpPr txBox="1"/>
          <p:nvPr/>
        </p:nvSpPr>
        <p:spPr>
          <a:xfrm>
            <a:off x="4436534" y="3539066"/>
            <a:ext cx="909223" cy="461665"/>
          </a:xfrm>
          <a:prstGeom prst="rect">
            <a:avLst/>
          </a:prstGeom>
          <a:noFill/>
        </p:spPr>
        <p:txBody>
          <a:bodyPr wrap="none" rtlCol="0">
            <a:spAutoFit/>
          </a:bodyPr>
          <a:lstStyle/>
          <a:p>
            <a:r>
              <a:rPr lang="cs-CZ" sz="2400" b="1" dirty="0"/>
              <a:t>1908</a:t>
            </a:r>
          </a:p>
        </p:txBody>
      </p:sp>
    </p:spTree>
    <p:extLst>
      <p:ext uri="{BB962C8B-B14F-4D97-AF65-F5344CB8AC3E}">
        <p14:creationId xmlns:p14="http://schemas.microsoft.com/office/powerpoint/2010/main" val="50527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FE160-1320-701D-3EAB-A86AA8E54159}"/>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DA02B6AF-0271-3EF4-E80E-31FE0148B62F}"/>
              </a:ext>
            </a:extLst>
          </p:cNvPr>
          <p:cNvSpPr>
            <a:spLocks noGrp="1"/>
          </p:cNvSpPr>
          <p:nvPr>
            <p:ph type="sldNum" sz="quarter" idx="12"/>
          </p:nvPr>
        </p:nvSpPr>
        <p:spPr/>
        <p:txBody>
          <a:bodyPr/>
          <a:lstStyle/>
          <a:p>
            <a:fld id="{0822412E-C832-4BE7-B6CD-C31EEF22D459}" type="slidenum">
              <a:rPr lang="cs-CZ" smtClean="0"/>
              <a:t>3</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7DC04911-A6EF-E149-C1C8-BE6A7086A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sp>
        <p:nvSpPr>
          <p:cNvPr id="2" name="TextovéPole 1">
            <a:extLst>
              <a:ext uri="{FF2B5EF4-FFF2-40B4-BE49-F238E27FC236}">
                <a16:creationId xmlns:a16="http://schemas.microsoft.com/office/drawing/2014/main" id="{1C28CEF8-3321-7666-E68B-14A59EA9C30C}"/>
              </a:ext>
            </a:extLst>
          </p:cNvPr>
          <p:cNvSpPr txBox="1"/>
          <p:nvPr/>
        </p:nvSpPr>
        <p:spPr>
          <a:xfrm>
            <a:off x="668867" y="2043441"/>
            <a:ext cx="6815667" cy="646331"/>
          </a:xfrm>
          <a:prstGeom prst="rect">
            <a:avLst/>
          </a:prstGeom>
          <a:noFill/>
        </p:spPr>
        <p:txBody>
          <a:bodyPr wrap="square" rtlCol="0">
            <a:spAutoFit/>
          </a:bodyPr>
          <a:lstStyle/>
          <a:p>
            <a:r>
              <a:rPr lang="en-GB" noProof="0" dirty="0"/>
              <a:t>Prague is an old city with many historical peculiarities, monuments and long history of alchemy and folk medicine lore.</a:t>
            </a:r>
          </a:p>
        </p:txBody>
      </p:sp>
      <p:pic>
        <p:nvPicPr>
          <p:cNvPr id="8" name="Obrázek 7" descr="Obsah obrázku socha, budova, Kamenořezba, Řezba&#10;&#10;Obsah generovaný pomocí AI může být nesprávný.">
            <a:extLst>
              <a:ext uri="{FF2B5EF4-FFF2-40B4-BE49-F238E27FC236}">
                <a16:creationId xmlns:a16="http://schemas.microsoft.com/office/drawing/2014/main" id="{A782CB82-F6B9-3803-26DA-F26091EBE0EE}"/>
              </a:ext>
            </a:extLst>
          </p:cNvPr>
          <p:cNvPicPr>
            <a:picLocks noChangeAspect="1"/>
          </p:cNvPicPr>
          <p:nvPr/>
        </p:nvPicPr>
        <p:blipFill>
          <a:blip r:embed="rId3">
            <a:extLst>
              <a:ext uri="{28A0092B-C50C-407E-A947-70E740481C1C}">
                <a14:useLocalDpi xmlns:a14="http://schemas.microsoft.com/office/drawing/2010/main" val="0"/>
              </a:ext>
            </a:extLst>
          </a:blip>
          <a:srcRect l="16700" t="10280" b="13382"/>
          <a:stretch>
            <a:fillRect/>
          </a:stretch>
        </p:blipFill>
        <p:spPr>
          <a:xfrm>
            <a:off x="4984822" y="122725"/>
            <a:ext cx="2919708" cy="1945956"/>
          </a:xfrm>
          <a:prstGeom prst="rect">
            <a:avLst/>
          </a:prstGeom>
        </p:spPr>
      </p:pic>
      <p:pic>
        <p:nvPicPr>
          <p:cNvPr id="10" name="Obrázek 9" descr="Obsah obrázku skica, kresba, text, ilustrace&#10;&#10;Obsah generovaný pomocí AI může být nesprávný.">
            <a:extLst>
              <a:ext uri="{FF2B5EF4-FFF2-40B4-BE49-F238E27FC236}">
                <a16:creationId xmlns:a16="http://schemas.microsoft.com/office/drawing/2014/main" id="{FF46F163-CC1D-6A6A-AFF5-298BB7BE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67" y="3549184"/>
            <a:ext cx="2923465" cy="2492180"/>
          </a:xfrm>
          <a:prstGeom prst="rect">
            <a:avLst/>
          </a:prstGeom>
        </p:spPr>
      </p:pic>
      <p:pic>
        <p:nvPicPr>
          <p:cNvPr id="1026" name="Picture 2" descr="May be an image of text">
            <a:extLst>
              <a:ext uri="{FF2B5EF4-FFF2-40B4-BE49-F238E27FC236}">
                <a16:creationId xmlns:a16="http://schemas.microsoft.com/office/drawing/2014/main" id="{F11FF6CF-E75E-0B66-ABC4-5E14169F5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6487" y="2818377"/>
            <a:ext cx="4297315" cy="3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8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884F2-E9DA-658A-6BDF-EA179DD08882}"/>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642E09DB-C472-F09B-287E-BD00FC2B8A59}"/>
              </a:ext>
            </a:extLst>
          </p:cNvPr>
          <p:cNvSpPr>
            <a:spLocks noGrp="1"/>
          </p:cNvSpPr>
          <p:nvPr>
            <p:ph type="sldNum" sz="quarter" idx="12"/>
          </p:nvPr>
        </p:nvSpPr>
        <p:spPr/>
        <p:txBody>
          <a:bodyPr/>
          <a:lstStyle/>
          <a:p>
            <a:fld id="{0822412E-C832-4BE7-B6CD-C31EEF22D459}" type="slidenum">
              <a:rPr lang="cs-CZ" smtClean="0"/>
              <a:t>4</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89FE264D-3167-678B-B5B3-A10D9173C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sp>
        <p:nvSpPr>
          <p:cNvPr id="3" name="TextovéPole 2">
            <a:extLst>
              <a:ext uri="{FF2B5EF4-FFF2-40B4-BE49-F238E27FC236}">
                <a16:creationId xmlns:a16="http://schemas.microsoft.com/office/drawing/2014/main" id="{F96529DC-61A8-174C-F5E4-2AA1740DA829}"/>
              </a:ext>
            </a:extLst>
          </p:cNvPr>
          <p:cNvSpPr txBox="1"/>
          <p:nvPr/>
        </p:nvSpPr>
        <p:spPr>
          <a:xfrm>
            <a:off x="2989536" y="731636"/>
            <a:ext cx="4588932" cy="1200329"/>
          </a:xfrm>
          <a:prstGeom prst="rect">
            <a:avLst/>
          </a:prstGeom>
          <a:noFill/>
        </p:spPr>
        <p:txBody>
          <a:bodyPr wrap="square">
            <a:spAutoFit/>
          </a:bodyPr>
          <a:lstStyle/>
          <a:p>
            <a:r>
              <a:rPr lang="en-GB" sz="1800" noProof="0" dirty="0">
                <a:latin typeface="Boecklins Universe" panose="020B7200000000000000" pitchFamily="34" charset="0"/>
                <a:ea typeface="Boecklins Universe" panose="020B7200000000000000" pitchFamily="34" charset="0"/>
              </a:rPr>
              <a:t>26</a:t>
            </a:r>
            <a:r>
              <a:rPr lang="en-GB" sz="1800" baseline="30000" noProof="0" dirty="0">
                <a:latin typeface="Boecklins Universe" panose="020B7200000000000000" pitchFamily="34" charset="0"/>
                <a:ea typeface="Boecklins Universe" panose="020B7200000000000000" pitchFamily="34" charset="0"/>
              </a:rPr>
              <a:t>th</a:t>
            </a:r>
            <a:r>
              <a:rPr lang="en-GB" sz="1800" noProof="0" dirty="0">
                <a:latin typeface="Boecklins Universe" panose="020B7200000000000000" pitchFamily="34" charset="0"/>
                <a:ea typeface="Boecklins Universe" panose="020B7200000000000000" pitchFamily="34" charset="0"/>
              </a:rPr>
              <a:t> Isoprenoid Conference</a:t>
            </a:r>
          </a:p>
          <a:p>
            <a:endParaRPr lang="en-GB" noProof="0" dirty="0">
              <a:ea typeface="Boecklins Universe" panose="020B7200000000000000" pitchFamily="34" charset="0"/>
            </a:endParaRPr>
          </a:p>
          <a:p>
            <a:r>
              <a:rPr lang="en-GB" sz="1800" noProof="0" dirty="0">
                <a:ea typeface="Boecklins Universe" panose="020B7200000000000000" pitchFamily="34" charset="0"/>
              </a:rPr>
              <a:t>invited, as the main lectures</a:t>
            </a:r>
          </a:p>
          <a:p>
            <a:endParaRPr lang="cs-CZ" sz="1800" dirty="0">
              <a:ea typeface="Boecklins Universe" panose="020B7200000000000000" pitchFamily="34" charset="0"/>
            </a:endParaRPr>
          </a:p>
        </p:txBody>
      </p:sp>
      <p:sp>
        <p:nvSpPr>
          <p:cNvPr id="7" name="TextovéPole 6">
            <a:extLst>
              <a:ext uri="{FF2B5EF4-FFF2-40B4-BE49-F238E27FC236}">
                <a16:creationId xmlns:a16="http://schemas.microsoft.com/office/drawing/2014/main" id="{4E35C889-6754-79BD-3482-C5DA9DB6B226}"/>
              </a:ext>
            </a:extLst>
          </p:cNvPr>
          <p:cNvSpPr txBox="1"/>
          <p:nvPr/>
        </p:nvSpPr>
        <p:spPr>
          <a:xfrm>
            <a:off x="458805" y="2043441"/>
            <a:ext cx="7863928" cy="4401205"/>
          </a:xfrm>
          <a:prstGeom prst="rect">
            <a:avLst/>
          </a:prstGeom>
          <a:noFill/>
        </p:spPr>
        <p:txBody>
          <a:bodyPr wrap="square">
            <a:spAutoFit/>
          </a:bodyPr>
          <a:lstStyle/>
          <a:p>
            <a:r>
              <a:rPr lang="en-GB" sz="1400" b="1" noProof="0" dirty="0" err="1"/>
              <a:t>Wicha</a:t>
            </a:r>
            <a:r>
              <a:rPr lang="en-GB" sz="1400" noProof="0" dirty="0"/>
              <a:t> Jerzy, Prof. dr hab. (POL)</a:t>
            </a:r>
          </a:p>
          <a:p>
            <a:r>
              <a:rPr lang="en-GB" sz="1400" b="1" noProof="0" dirty="0" err="1"/>
              <a:t>Appendino</a:t>
            </a:r>
            <a:r>
              <a:rPr lang="en-GB" sz="1400" noProof="0" dirty="0"/>
              <a:t> Giovanni Battista, Prof. PhD. (IT)</a:t>
            </a:r>
          </a:p>
          <a:p>
            <a:r>
              <a:rPr lang="cs-CZ" sz="1400" noProof="0" dirty="0"/>
              <a:t>     </a:t>
            </a:r>
            <a:r>
              <a:rPr lang="en-GB" sz="1400" noProof="0" dirty="0"/>
              <a:t>Marjan </a:t>
            </a:r>
            <a:r>
              <a:rPr lang="en-GB" sz="1400" noProof="0" dirty="0" err="1"/>
              <a:t>Kocór</a:t>
            </a:r>
            <a:r>
              <a:rPr lang="en-GB" sz="1400" noProof="0" dirty="0"/>
              <a:t> - František </a:t>
            </a:r>
            <a:r>
              <a:rPr lang="en-GB" sz="1400" noProof="0" dirty="0" err="1"/>
              <a:t>Šorm</a:t>
            </a:r>
            <a:r>
              <a:rPr lang="en-GB" sz="1400" noProof="0" dirty="0"/>
              <a:t> forum, 60 years of Isoprenoid Conference</a:t>
            </a:r>
          </a:p>
          <a:p>
            <a:r>
              <a:rPr lang="en-GB" sz="1400" b="1" noProof="0" dirty="0"/>
              <a:t>Kotora</a:t>
            </a:r>
            <a:r>
              <a:rPr lang="en-GB" sz="1400" noProof="0" dirty="0"/>
              <a:t> Martin, Prof. Ph.D. (CZE)</a:t>
            </a:r>
          </a:p>
          <a:p>
            <a:r>
              <a:rPr lang="cs-CZ" sz="1400" noProof="0" dirty="0"/>
              <a:t>     </a:t>
            </a:r>
            <a:r>
              <a:rPr lang="en-GB" sz="1400" noProof="0" dirty="0"/>
              <a:t>Synthesis of </a:t>
            </a:r>
            <a:r>
              <a:rPr lang="en-GB" sz="1400" i="1" noProof="0" dirty="0" err="1"/>
              <a:t>ent</a:t>
            </a:r>
            <a:r>
              <a:rPr lang="en-GB" sz="1400" noProof="0" dirty="0"/>
              <a:t>-estrone, </a:t>
            </a:r>
            <a:r>
              <a:rPr lang="en-GB" sz="1400" noProof="0" dirty="0" err="1"/>
              <a:t>ferrocenestrone</a:t>
            </a:r>
            <a:r>
              <a:rPr lang="en-GB" sz="1400" noProof="0" dirty="0"/>
              <a:t>, side chain modification in </a:t>
            </a:r>
            <a:r>
              <a:rPr lang="cs-CZ" sz="1400" noProof="0" dirty="0"/>
              <a:t> </a:t>
            </a:r>
          </a:p>
          <a:p>
            <a:r>
              <a:rPr lang="cs-CZ" sz="1400" dirty="0"/>
              <a:t>    </a:t>
            </a:r>
            <a:r>
              <a:rPr lang="cs-CZ" sz="1400" noProof="0" dirty="0"/>
              <a:t> </a:t>
            </a:r>
            <a:r>
              <a:rPr lang="en-GB" sz="1400" noProof="0" dirty="0" err="1"/>
              <a:t>brassinosteroids</a:t>
            </a:r>
            <a:r>
              <a:rPr lang="en-GB" sz="1400" noProof="0" dirty="0"/>
              <a:t> and on estrone modification as a route to bioactive compounds</a:t>
            </a:r>
          </a:p>
          <a:p>
            <a:r>
              <a:rPr lang="en-GB" sz="1400" b="1" noProof="0" dirty="0"/>
              <a:t>Guo</a:t>
            </a:r>
            <a:r>
              <a:rPr lang="en-GB" sz="1400" noProof="0" dirty="0"/>
              <a:t> De-an, Prof. Ph.D. (CHN)</a:t>
            </a:r>
          </a:p>
          <a:p>
            <a:r>
              <a:rPr lang="cs-CZ" sz="1400" noProof="0" dirty="0"/>
              <a:t>     </a:t>
            </a:r>
            <a:r>
              <a:rPr lang="en-GB" sz="1400" noProof="0" dirty="0"/>
              <a:t>Chinese Materia Medica by contemporary chemistry</a:t>
            </a:r>
          </a:p>
          <a:p>
            <a:r>
              <a:rPr lang="en-GB" sz="1400" b="1" noProof="0" dirty="0"/>
              <a:t>Inoue</a:t>
            </a:r>
            <a:r>
              <a:rPr lang="en-GB" sz="1400" noProof="0" dirty="0"/>
              <a:t> Masayuki, Prof. Ph.D. (JPN)</a:t>
            </a:r>
          </a:p>
          <a:p>
            <a:r>
              <a:rPr lang="cs-CZ" sz="1400" noProof="0" dirty="0"/>
              <a:t>     </a:t>
            </a:r>
            <a:r>
              <a:rPr lang="en-GB" sz="1400" noProof="0" dirty="0"/>
              <a:t>Total synthesis and functional analysis of biologically active natural products</a:t>
            </a:r>
          </a:p>
          <a:p>
            <a:r>
              <a:rPr lang="en-GB" sz="1400" b="1" noProof="0" dirty="0"/>
              <a:t>Moore</a:t>
            </a:r>
            <a:r>
              <a:rPr lang="en-GB" sz="1400" noProof="0" dirty="0"/>
              <a:t> Bradley S., Prof. Ph.D. (USA)</a:t>
            </a:r>
          </a:p>
          <a:p>
            <a:r>
              <a:rPr lang="cs-CZ" sz="1400" noProof="0" dirty="0"/>
              <a:t>     </a:t>
            </a:r>
            <a:r>
              <a:rPr lang="en-GB" sz="1400" noProof="0" dirty="0"/>
              <a:t>Terpenes biosynthesis</a:t>
            </a:r>
            <a:endParaRPr lang="cs-CZ" sz="1400" noProof="0" dirty="0"/>
          </a:p>
          <a:p>
            <a:r>
              <a:rPr lang="en-GB" sz="1400" b="1" noProof="0" dirty="0"/>
              <a:t>Choudhary</a:t>
            </a:r>
            <a:r>
              <a:rPr lang="en-GB" sz="1400" noProof="0" dirty="0"/>
              <a:t> Muhammad Iqbal, Prof. Dr. </a:t>
            </a:r>
            <a:r>
              <a:rPr lang="cs-CZ" sz="1400" noProof="0" dirty="0"/>
              <a:t>(PAK)</a:t>
            </a:r>
            <a:endParaRPr lang="en-GB" sz="1400" noProof="0" dirty="0"/>
          </a:p>
          <a:p>
            <a:r>
              <a:rPr lang="cs-CZ" sz="1400" noProof="0" dirty="0"/>
              <a:t>     </a:t>
            </a:r>
            <a:r>
              <a:rPr lang="en-GB" sz="1400" noProof="0" dirty="0"/>
              <a:t>Nature's Treasurers of Isoprenoid Based Bioactive Compounds - Examples of our</a:t>
            </a:r>
            <a:r>
              <a:rPr lang="cs-CZ" sz="1400" noProof="0" dirty="0"/>
              <a:t> R</a:t>
            </a:r>
            <a:r>
              <a:rPr lang="en-GB" sz="1400" noProof="0" dirty="0" err="1"/>
              <a:t>ecent</a:t>
            </a:r>
            <a:r>
              <a:rPr lang="en-GB" sz="1400" noProof="0" dirty="0"/>
              <a:t> Work</a:t>
            </a:r>
          </a:p>
          <a:p>
            <a:r>
              <a:rPr lang="en-GB" sz="1400" b="1" noProof="0" dirty="0"/>
              <a:t>Iglesias-Arteaga </a:t>
            </a:r>
            <a:r>
              <a:rPr lang="en-GB" sz="1400" noProof="0" dirty="0"/>
              <a:t>Martin A., Prof. Dr.</a:t>
            </a:r>
            <a:r>
              <a:rPr lang="cs-CZ" sz="1400" noProof="0" dirty="0"/>
              <a:t> (MEX)</a:t>
            </a:r>
            <a:endParaRPr lang="en-GB" sz="1400" noProof="0" dirty="0"/>
          </a:p>
          <a:p>
            <a:r>
              <a:rPr lang="cs-CZ" sz="1400" noProof="0" dirty="0"/>
              <a:t>     </a:t>
            </a:r>
            <a:r>
              <a:rPr lang="en-GB" sz="1400" noProof="0" dirty="0"/>
              <a:t>Engineering Crystalline Steroid Dimers. Molecular Rotors and Porous Solids</a:t>
            </a:r>
          </a:p>
          <a:p>
            <a:r>
              <a:rPr lang="en-GB" sz="1400" b="1" noProof="0" dirty="0"/>
              <a:t>Sakurai </a:t>
            </a:r>
            <a:r>
              <a:rPr lang="en-GB" sz="1400" noProof="0" dirty="0"/>
              <a:t>Kaori, Prof. Dr.</a:t>
            </a:r>
            <a:r>
              <a:rPr lang="cs-CZ" sz="1400" noProof="0" dirty="0"/>
              <a:t> (JPN)</a:t>
            </a:r>
            <a:endParaRPr lang="en-GB" sz="1400" noProof="0" dirty="0"/>
          </a:p>
          <a:p>
            <a:r>
              <a:rPr lang="cs-CZ" sz="1400" noProof="0" dirty="0"/>
              <a:t>     </a:t>
            </a:r>
            <a:r>
              <a:rPr lang="en-GB" sz="1400" noProof="0" dirty="0"/>
              <a:t>Target identification studies of natural products, including OSW-1, a glycosylated steroid</a:t>
            </a:r>
            <a:endParaRPr lang="cs-CZ" sz="1400" noProof="0" dirty="0"/>
          </a:p>
          <a:p>
            <a:endParaRPr lang="en-GB" sz="1400" noProof="0" dirty="0"/>
          </a:p>
          <a:p>
            <a:r>
              <a:rPr lang="en-GB" sz="1400" noProof="0" dirty="0" err="1"/>
              <a:t>i.a.</a:t>
            </a:r>
            <a:endParaRPr lang="en-GB" sz="1400" noProof="0" dirty="0"/>
          </a:p>
        </p:txBody>
      </p:sp>
    </p:spTree>
    <p:extLst>
      <p:ext uri="{BB962C8B-B14F-4D97-AF65-F5344CB8AC3E}">
        <p14:creationId xmlns:p14="http://schemas.microsoft.com/office/powerpoint/2010/main" val="113048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3C323-E57A-5E60-97B1-4AA3A004657C}"/>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76D6D074-6362-9E44-C82B-640362F71701}"/>
              </a:ext>
            </a:extLst>
          </p:cNvPr>
          <p:cNvSpPr>
            <a:spLocks noGrp="1"/>
          </p:cNvSpPr>
          <p:nvPr>
            <p:ph type="sldNum" sz="quarter" idx="12"/>
          </p:nvPr>
        </p:nvSpPr>
        <p:spPr/>
        <p:txBody>
          <a:bodyPr/>
          <a:lstStyle/>
          <a:p>
            <a:fld id="{0822412E-C832-4BE7-B6CD-C31EEF22D459}" type="slidenum">
              <a:rPr lang="cs-CZ" smtClean="0"/>
              <a:t>5</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9C9B1BF3-0D9B-85BF-BA0A-098280C9E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sp>
        <p:nvSpPr>
          <p:cNvPr id="3" name="TextovéPole 2">
            <a:extLst>
              <a:ext uri="{FF2B5EF4-FFF2-40B4-BE49-F238E27FC236}">
                <a16:creationId xmlns:a16="http://schemas.microsoft.com/office/drawing/2014/main" id="{4522A489-A349-D56C-FD49-132D013FEB27}"/>
              </a:ext>
            </a:extLst>
          </p:cNvPr>
          <p:cNvSpPr txBox="1"/>
          <p:nvPr/>
        </p:nvSpPr>
        <p:spPr>
          <a:xfrm>
            <a:off x="3057270" y="1095703"/>
            <a:ext cx="4588932" cy="1200329"/>
          </a:xfrm>
          <a:prstGeom prst="rect">
            <a:avLst/>
          </a:prstGeom>
          <a:noFill/>
        </p:spPr>
        <p:txBody>
          <a:bodyPr wrap="square">
            <a:spAutoFit/>
          </a:bodyPr>
          <a:lstStyle/>
          <a:p>
            <a:r>
              <a:rPr lang="en-GB" sz="1800" noProof="0" dirty="0">
                <a:latin typeface="Boecklins Universe" panose="020B7200000000000000" pitchFamily="34" charset="0"/>
                <a:ea typeface="Boecklins Universe" panose="020B7200000000000000" pitchFamily="34" charset="0"/>
              </a:rPr>
              <a:t>26</a:t>
            </a:r>
            <a:r>
              <a:rPr lang="en-GB" sz="1800" baseline="30000" noProof="0" dirty="0">
                <a:latin typeface="Boecklins Universe" panose="020B7200000000000000" pitchFamily="34" charset="0"/>
                <a:ea typeface="Boecklins Universe" panose="020B7200000000000000" pitchFamily="34" charset="0"/>
              </a:rPr>
              <a:t>th</a:t>
            </a:r>
            <a:r>
              <a:rPr lang="en-GB" sz="1800" noProof="0" dirty="0">
                <a:latin typeface="Boecklins Universe" panose="020B7200000000000000" pitchFamily="34" charset="0"/>
                <a:ea typeface="Boecklins Universe" panose="020B7200000000000000" pitchFamily="34" charset="0"/>
              </a:rPr>
              <a:t> Isoprenoid Conference</a:t>
            </a:r>
          </a:p>
          <a:p>
            <a:endParaRPr lang="en-GB" noProof="0" dirty="0">
              <a:ea typeface="Boecklins Universe" panose="020B7200000000000000" pitchFamily="34" charset="0"/>
            </a:endParaRPr>
          </a:p>
          <a:p>
            <a:r>
              <a:rPr lang="en-GB" sz="1800" noProof="0" dirty="0">
                <a:ea typeface="Boecklins Universe" panose="020B7200000000000000" pitchFamily="34" charset="0"/>
              </a:rPr>
              <a:t>Plans to open </a:t>
            </a:r>
            <a:r>
              <a:rPr lang="en-GB" sz="1800" i="1" noProof="0" dirty="0" err="1">
                <a:ea typeface="Boecklins Universe" panose="020B7200000000000000" pitchFamily="34" charset="0"/>
              </a:rPr>
              <a:t>i.a.</a:t>
            </a:r>
            <a:r>
              <a:rPr lang="en-GB" sz="1800" noProof="0" dirty="0">
                <a:ea typeface="Boecklins Universe" panose="020B7200000000000000" pitchFamily="34" charset="0"/>
              </a:rPr>
              <a:t> several topics as:</a:t>
            </a:r>
          </a:p>
          <a:p>
            <a:endParaRPr lang="cs-CZ" sz="1800" dirty="0">
              <a:ea typeface="Boecklins Universe" panose="020B7200000000000000" pitchFamily="34" charset="0"/>
            </a:endParaRPr>
          </a:p>
        </p:txBody>
      </p:sp>
      <p:sp>
        <p:nvSpPr>
          <p:cNvPr id="7" name="TextovéPole 6">
            <a:extLst>
              <a:ext uri="{FF2B5EF4-FFF2-40B4-BE49-F238E27FC236}">
                <a16:creationId xmlns:a16="http://schemas.microsoft.com/office/drawing/2014/main" id="{3E59A12A-CB97-9CE5-5FCA-5B40B3226CEC}"/>
              </a:ext>
            </a:extLst>
          </p:cNvPr>
          <p:cNvSpPr txBox="1"/>
          <p:nvPr/>
        </p:nvSpPr>
        <p:spPr>
          <a:xfrm>
            <a:off x="551939" y="2296032"/>
            <a:ext cx="7094263" cy="1754326"/>
          </a:xfrm>
          <a:prstGeom prst="rect">
            <a:avLst/>
          </a:prstGeom>
          <a:noFill/>
        </p:spPr>
        <p:txBody>
          <a:bodyPr wrap="square">
            <a:spAutoFit/>
          </a:bodyPr>
          <a:lstStyle/>
          <a:p>
            <a:pPr marL="285750" indent="-285750">
              <a:buFont typeface="Arial" panose="020B0604020202020204" pitchFamily="34" charset="0"/>
              <a:buChar char="•"/>
            </a:pPr>
            <a:r>
              <a:rPr lang="en-US" dirty="0"/>
              <a:t>Synthesis and isolation; </a:t>
            </a:r>
            <a:endParaRPr lang="cs-CZ" dirty="0"/>
          </a:p>
          <a:p>
            <a:pPr marL="285750" indent="-285750">
              <a:buFont typeface="Arial" panose="020B0604020202020204" pitchFamily="34" charset="0"/>
              <a:buChar char="•"/>
            </a:pPr>
            <a:r>
              <a:rPr lang="en-US" dirty="0"/>
              <a:t>Biosynthesis; </a:t>
            </a:r>
            <a:endParaRPr lang="cs-CZ" dirty="0"/>
          </a:p>
          <a:p>
            <a:pPr marL="285750" indent="-285750">
              <a:buFont typeface="Arial" panose="020B0604020202020204" pitchFamily="34" charset="0"/>
              <a:buChar char="•"/>
            </a:pPr>
            <a:r>
              <a:rPr lang="en-US" dirty="0"/>
              <a:t>Bioactivity; </a:t>
            </a:r>
          </a:p>
          <a:p>
            <a:pPr marL="285750" indent="-285750">
              <a:buFont typeface="Arial" panose="020B0604020202020204" pitchFamily="34" charset="0"/>
              <a:buChar char="•"/>
            </a:pPr>
            <a:r>
              <a:rPr lang="en-US" dirty="0"/>
              <a:t>Research methodologies; </a:t>
            </a:r>
            <a:endParaRPr lang="cs-CZ" dirty="0"/>
          </a:p>
          <a:p>
            <a:pPr marL="285750" indent="-285750">
              <a:buFont typeface="Arial" panose="020B0604020202020204" pitchFamily="34" charset="0"/>
              <a:buChar char="•"/>
            </a:pPr>
            <a:r>
              <a:rPr lang="en-US" dirty="0"/>
              <a:t>Industrial and practical applications</a:t>
            </a:r>
            <a:endParaRPr lang="cs-CZ" dirty="0"/>
          </a:p>
          <a:p>
            <a:pPr marL="285750" indent="-285750">
              <a:buFont typeface="Arial" panose="020B0604020202020204" pitchFamily="34" charset="0"/>
              <a:buChar char="•"/>
            </a:pPr>
            <a:r>
              <a:rPr lang="cs-CZ" dirty="0"/>
              <a:t>……</a:t>
            </a:r>
          </a:p>
        </p:txBody>
      </p:sp>
      <p:pic>
        <p:nvPicPr>
          <p:cNvPr id="8" name="Obrázek 7" descr="Obsah obrázku text, láhev, prášek, jídlo&#10;&#10;Obsah generovaný pomocí AI může být nesprávný.">
            <a:extLst>
              <a:ext uri="{FF2B5EF4-FFF2-40B4-BE49-F238E27FC236}">
                <a16:creationId xmlns:a16="http://schemas.microsoft.com/office/drawing/2014/main" id="{0F765D5C-94E3-9E51-895A-249930D8E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466" y="424965"/>
            <a:ext cx="1200330" cy="1200330"/>
          </a:xfrm>
          <a:prstGeom prst="rect">
            <a:avLst/>
          </a:prstGeom>
        </p:spPr>
      </p:pic>
      <p:pic>
        <p:nvPicPr>
          <p:cNvPr id="12" name="Obrázek 11" descr="Obsah obrázku rostlina, květina, okvětní lístek, Bylina&#10;&#10;Obsah generovaný pomocí AI může být nesprávný.">
            <a:extLst>
              <a:ext uri="{FF2B5EF4-FFF2-40B4-BE49-F238E27FC236}">
                <a16:creationId xmlns:a16="http://schemas.microsoft.com/office/drawing/2014/main" id="{FE926796-754C-8A75-B0DC-E01B2B8FF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385160"/>
            <a:ext cx="1857375" cy="1699301"/>
          </a:xfrm>
          <a:prstGeom prst="rect">
            <a:avLst/>
          </a:prstGeom>
        </p:spPr>
      </p:pic>
      <p:pic>
        <p:nvPicPr>
          <p:cNvPr id="14" name="Obrázek 13" descr="Obsah obrázku květina&#10;&#10;Obsah generovaný pomocí AI může být nesprávný.">
            <a:extLst>
              <a:ext uri="{FF2B5EF4-FFF2-40B4-BE49-F238E27FC236}">
                <a16:creationId xmlns:a16="http://schemas.microsoft.com/office/drawing/2014/main" id="{1FBB930B-AC17-F216-502B-122EC172B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567" y="2380454"/>
            <a:ext cx="2554229" cy="1859284"/>
          </a:xfrm>
          <a:prstGeom prst="rect">
            <a:avLst/>
          </a:prstGeom>
        </p:spPr>
      </p:pic>
      <p:pic>
        <p:nvPicPr>
          <p:cNvPr id="15" name="Picture 12" descr="Illustration of a cell membrane">
            <a:hlinkClick r:id="rId6" tooltip="Illustration of a cell membrane"/>
            <a:extLst>
              <a:ext uri="{FF2B5EF4-FFF2-40B4-BE49-F238E27FC236}">
                <a16:creationId xmlns:a16="http://schemas.microsoft.com/office/drawing/2014/main" id="{613CD10A-FC2C-C4B1-AC58-DC7D74F95D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 y="4725425"/>
            <a:ext cx="4601977" cy="189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1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55584-5B42-2740-6AAA-31C5842DF659}"/>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080502D-A951-4E58-2A4C-9C5229EBCA84}"/>
              </a:ext>
            </a:extLst>
          </p:cNvPr>
          <p:cNvSpPr>
            <a:spLocks noGrp="1"/>
          </p:cNvSpPr>
          <p:nvPr>
            <p:ph type="sldNum" sz="quarter" idx="12"/>
          </p:nvPr>
        </p:nvSpPr>
        <p:spPr/>
        <p:txBody>
          <a:bodyPr/>
          <a:lstStyle/>
          <a:p>
            <a:fld id="{0822412E-C832-4BE7-B6CD-C31EEF22D459}" type="slidenum">
              <a:rPr lang="cs-CZ" smtClean="0"/>
              <a:t>6</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25C9E3B7-770A-05FF-BE82-1AD3AAB64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pic>
        <p:nvPicPr>
          <p:cNvPr id="2054" name="Picture 6" descr="Restaurace U Pinkasů - Pečený vepřový vrabec s dvoubarevným zelím  a variací houskových a bramborových knedlíků">
            <a:extLst>
              <a:ext uri="{FF2B5EF4-FFF2-40B4-BE49-F238E27FC236}">
                <a16:creationId xmlns:a16="http://schemas.microsoft.com/office/drawing/2014/main" id="{DA935FA7-F369-9A77-E69E-1ED8F71241B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468554" y="2327276"/>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55905731-7CF8-154E-1B76-20E79900B3CF}"/>
              </a:ext>
            </a:extLst>
          </p:cNvPr>
          <p:cNvSpPr txBox="1"/>
          <p:nvPr/>
        </p:nvSpPr>
        <p:spPr>
          <a:xfrm>
            <a:off x="3149601" y="1397110"/>
            <a:ext cx="3780202" cy="646331"/>
          </a:xfrm>
          <a:prstGeom prst="rect">
            <a:avLst/>
          </a:prstGeom>
          <a:noFill/>
        </p:spPr>
        <p:txBody>
          <a:bodyPr wrap="none" rtlCol="0">
            <a:spAutoFit/>
          </a:bodyPr>
          <a:lstStyle/>
          <a:p>
            <a:r>
              <a:rPr lang="en-GB" noProof="0" dirty="0">
                <a:latin typeface="Boecklins Universe" panose="020B7200000000000000" pitchFamily="34" charset="0"/>
                <a:ea typeface="Boecklins Universe" panose="020B7200000000000000" pitchFamily="34" charset="0"/>
              </a:rPr>
              <a:t>Prague</a:t>
            </a:r>
            <a:r>
              <a:rPr lang="en-GB" noProof="0" dirty="0"/>
              <a:t> is a home of a good hearty</a:t>
            </a:r>
          </a:p>
          <a:p>
            <a:r>
              <a:rPr lang="en-GB" noProof="0" dirty="0"/>
              <a:t>food, prime beer</a:t>
            </a:r>
            <a:r>
              <a:rPr lang="cs-CZ" noProof="0" dirty="0"/>
              <a:t>,</a:t>
            </a:r>
            <a:r>
              <a:rPr lang="en-GB" noProof="0" dirty="0"/>
              <a:t> and hospitality.</a:t>
            </a:r>
          </a:p>
        </p:txBody>
      </p:sp>
      <p:sp>
        <p:nvSpPr>
          <p:cNvPr id="2" name="TextovéPole 1">
            <a:extLst>
              <a:ext uri="{FF2B5EF4-FFF2-40B4-BE49-F238E27FC236}">
                <a16:creationId xmlns:a16="http://schemas.microsoft.com/office/drawing/2014/main" id="{873B5BE8-9880-A3C4-BA8E-E8C07374E191}"/>
              </a:ext>
            </a:extLst>
          </p:cNvPr>
          <p:cNvSpPr txBox="1"/>
          <p:nvPr/>
        </p:nvSpPr>
        <p:spPr>
          <a:xfrm rot="16200000">
            <a:off x="413150" y="5639701"/>
            <a:ext cx="1639873" cy="307777"/>
          </a:xfrm>
          <a:prstGeom prst="rect">
            <a:avLst/>
          </a:prstGeom>
          <a:noFill/>
        </p:spPr>
        <p:txBody>
          <a:bodyPr wrap="none" rtlCol="0">
            <a:spAutoFit/>
          </a:bodyPr>
          <a:lstStyle/>
          <a:p>
            <a:r>
              <a:rPr lang="cs-CZ" sz="1400" dirty="0"/>
              <a:t>Vepřo-knedlo-zelo</a:t>
            </a:r>
          </a:p>
        </p:txBody>
      </p:sp>
    </p:spTree>
    <p:extLst>
      <p:ext uri="{BB962C8B-B14F-4D97-AF65-F5344CB8AC3E}">
        <p14:creationId xmlns:p14="http://schemas.microsoft.com/office/powerpoint/2010/main" val="385887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F6F74-10A4-1ACB-FDE9-B41FBB2A3B94}"/>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DD70962-24E0-24CD-EA74-F50893385545}"/>
              </a:ext>
            </a:extLst>
          </p:cNvPr>
          <p:cNvSpPr>
            <a:spLocks noGrp="1"/>
          </p:cNvSpPr>
          <p:nvPr>
            <p:ph type="sldNum" sz="quarter" idx="12"/>
          </p:nvPr>
        </p:nvSpPr>
        <p:spPr/>
        <p:txBody>
          <a:bodyPr/>
          <a:lstStyle/>
          <a:p>
            <a:fld id="{0822412E-C832-4BE7-B6CD-C31EEF22D459}" type="slidenum">
              <a:rPr lang="cs-CZ" smtClean="0"/>
              <a:t>7</a:t>
            </a:fld>
            <a:endParaRPr lang="cs-CZ"/>
          </a:p>
        </p:txBody>
      </p:sp>
      <p:pic>
        <p:nvPicPr>
          <p:cNvPr id="6" name="Obrázek 5" descr="Obsah obrázku design&#10;&#10;Obsah generovaný pomocí AI může být nesprávný.">
            <a:extLst>
              <a:ext uri="{FF2B5EF4-FFF2-40B4-BE49-F238E27FC236}">
                <a16:creationId xmlns:a16="http://schemas.microsoft.com/office/drawing/2014/main" id="{CDD4AC0B-9C30-4F67-D5C5-476576AD1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6" y="147966"/>
            <a:ext cx="2857500" cy="1895475"/>
          </a:xfrm>
          <a:prstGeom prst="rect">
            <a:avLst/>
          </a:prstGeom>
        </p:spPr>
      </p:pic>
      <p:sp>
        <p:nvSpPr>
          <p:cNvPr id="2" name="TextovéPole 1">
            <a:extLst>
              <a:ext uri="{FF2B5EF4-FFF2-40B4-BE49-F238E27FC236}">
                <a16:creationId xmlns:a16="http://schemas.microsoft.com/office/drawing/2014/main" id="{F52CF406-0160-2881-3B9B-D0883DECEF73}"/>
              </a:ext>
            </a:extLst>
          </p:cNvPr>
          <p:cNvSpPr txBox="1"/>
          <p:nvPr/>
        </p:nvSpPr>
        <p:spPr>
          <a:xfrm>
            <a:off x="973666" y="2314770"/>
            <a:ext cx="6620934" cy="1754326"/>
          </a:xfrm>
          <a:prstGeom prst="rect">
            <a:avLst/>
          </a:prstGeom>
          <a:noFill/>
        </p:spPr>
        <p:txBody>
          <a:bodyPr wrap="square" rtlCol="0">
            <a:spAutoFit/>
          </a:bodyPr>
          <a:lstStyle/>
          <a:p>
            <a:r>
              <a:rPr lang="en-GB" sz="3600" noProof="0" dirty="0"/>
              <a:t>We are looking forward to seeing you in Prague on September 15-17, 2026.</a:t>
            </a:r>
          </a:p>
        </p:txBody>
      </p:sp>
      <p:pic>
        <p:nvPicPr>
          <p:cNvPr id="5" name="Obrázek 4" descr="Obsah obrázku klipart, kresba, ilustrace, Kreslený film&#10;&#10;Obsah generovaný pomocí AI může být nesprávný.">
            <a:extLst>
              <a:ext uri="{FF2B5EF4-FFF2-40B4-BE49-F238E27FC236}">
                <a16:creationId xmlns:a16="http://schemas.microsoft.com/office/drawing/2014/main" id="{5C8305CD-E70A-4B97-255E-079AD7261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824" y="4340425"/>
            <a:ext cx="2094971" cy="1214989"/>
          </a:xfrm>
          <a:prstGeom prst="rect">
            <a:avLst/>
          </a:prstGeom>
        </p:spPr>
      </p:pic>
      <p:sp>
        <p:nvSpPr>
          <p:cNvPr id="3" name="TextovéPole 2">
            <a:extLst>
              <a:ext uri="{FF2B5EF4-FFF2-40B4-BE49-F238E27FC236}">
                <a16:creationId xmlns:a16="http://schemas.microsoft.com/office/drawing/2014/main" id="{E4855FB1-1BA5-F6F4-9829-55576E13EE79}"/>
              </a:ext>
            </a:extLst>
          </p:cNvPr>
          <p:cNvSpPr txBox="1"/>
          <p:nvPr/>
        </p:nvSpPr>
        <p:spPr>
          <a:xfrm>
            <a:off x="1092200" y="5283200"/>
            <a:ext cx="4600940" cy="923330"/>
          </a:xfrm>
          <a:prstGeom prst="rect">
            <a:avLst/>
          </a:prstGeom>
          <a:noFill/>
        </p:spPr>
        <p:txBody>
          <a:bodyPr wrap="none" rtlCol="0">
            <a:spAutoFit/>
          </a:bodyPr>
          <a:lstStyle/>
          <a:p>
            <a:r>
              <a:rPr lang="cs-CZ" dirty="0"/>
              <a:t>All </a:t>
            </a:r>
            <a:r>
              <a:rPr lang="cs-CZ" dirty="0" err="1"/>
              <a:t>info</a:t>
            </a:r>
            <a:r>
              <a:rPr lang="cs-CZ" dirty="0"/>
              <a:t> </a:t>
            </a:r>
            <a:r>
              <a:rPr lang="cs-CZ" dirty="0" err="1"/>
              <a:t>at</a:t>
            </a:r>
            <a:endParaRPr lang="cs-CZ" dirty="0">
              <a:hlinkClick r:id="rId4"/>
            </a:endParaRPr>
          </a:p>
          <a:p>
            <a:r>
              <a:rPr lang="cs-CZ" dirty="0">
                <a:hlinkClick r:id="rId4"/>
              </a:rPr>
              <a:t>https://isopsoc.org/</a:t>
            </a:r>
            <a:endParaRPr lang="cs-CZ" dirty="0"/>
          </a:p>
          <a:p>
            <a:r>
              <a:rPr lang="cs-CZ" dirty="0">
                <a:hlinkClick r:id="rId5"/>
              </a:rPr>
              <a:t>https://isopsoc.org/Isoprenoids2026.html</a:t>
            </a:r>
            <a:r>
              <a:rPr lang="cs-CZ" dirty="0"/>
              <a:t> </a:t>
            </a:r>
          </a:p>
        </p:txBody>
      </p:sp>
    </p:spTree>
    <p:extLst>
      <p:ext uri="{BB962C8B-B14F-4D97-AF65-F5344CB8AC3E}">
        <p14:creationId xmlns:p14="http://schemas.microsoft.com/office/powerpoint/2010/main" val="3794874012"/>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97</TotalTime>
  <Words>384</Words>
  <Application>Microsoft Office PowerPoint</Application>
  <PresentationFormat>Předvádění na obrazovce (4:3)</PresentationFormat>
  <Paragraphs>54</Paragraphs>
  <Slides>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vt:i4>
      </vt:variant>
    </vt:vector>
  </HeadingPairs>
  <TitlesOfParts>
    <vt:vector size="13" baseType="lpstr">
      <vt:lpstr>Aptos</vt:lpstr>
      <vt:lpstr>Arial</vt:lpstr>
      <vt:lpstr>Boecklins Universe</vt:lpstr>
      <vt:lpstr>Trebuchet MS</vt:lpstr>
      <vt:lpstr>Wingdings 3</vt:lpstr>
      <vt:lpstr>Fazeta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Karel Ženíšek</dc:creator>
  <cp:lastModifiedBy>Karel Ženíšek</cp:lastModifiedBy>
  <cp:revision>4</cp:revision>
  <dcterms:created xsi:type="dcterms:W3CDTF">2025-12-23T15:24:59Z</dcterms:created>
  <dcterms:modified xsi:type="dcterms:W3CDTF">2026-02-07T15:49:19Z</dcterms:modified>
</cp:coreProperties>
</file>